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09" r:id="rId2"/>
    <p:sldId id="310" r:id="rId3"/>
    <p:sldId id="265" r:id="rId4"/>
    <p:sldId id="308" r:id="rId5"/>
    <p:sldId id="270" r:id="rId6"/>
    <p:sldId id="271" r:id="rId7"/>
    <p:sldId id="29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29D26A4-A9E9-7576-F18E-F013F6E48725}" name="Kathy Kotomaimoce" initials="KK" userId="S::kathyk@asa2fly.com::049bae70-d02b-4334-9971-3cbda3335af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2820"/>
    <a:srgbClr val="2041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53"/>
    <p:restoredTop sz="96259"/>
  </p:normalViewPr>
  <p:slideViewPr>
    <p:cSldViewPr>
      <p:cViewPr varScale="1">
        <p:scale>
          <a:sx n="123" d="100"/>
          <a:sy n="123" d="100"/>
        </p:scale>
        <p:origin x="872" y="184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8100" cy="3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8/10/relationships/authors" Target="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3E01033-F0B6-86E8-903E-F581E32549C3}"/>
              </a:ext>
            </a:extLst>
          </p:cNvPr>
          <p:cNvSpPr/>
          <p:nvPr userDrawn="1"/>
        </p:nvSpPr>
        <p:spPr>
          <a:xfrm>
            <a:off x="0" y="5867400"/>
            <a:ext cx="12192000" cy="9906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D5609F2B-BFA9-523D-5641-3B3522465B5B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723900" y="5981700"/>
            <a:ext cx="1904999" cy="527050"/>
          </a:xfrm>
        </p:spPr>
        <p:txBody>
          <a:bodyPr>
            <a:normAutofit/>
          </a:bodyPr>
          <a:lstStyle>
            <a:lvl1pPr marL="0" indent="0">
              <a:lnSpc>
                <a:spcPts val="2500"/>
              </a:lnSpc>
              <a:defRPr b="1">
                <a:solidFill>
                  <a:srgbClr val="6E2820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 dirty="0"/>
              <a:t>click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A04F2C55-F3B7-DB2A-4403-2A36328379B2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5981700"/>
            <a:ext cx="8609010" cy="876300"/>
          </a:xfrm>
        </p:spPr>
        <p:txBody>
          <a:bodyPr/>
          <a:lstStyle>
            <a:lvl1pPr marL="0" indent="0">
              <a:lnSpc>
                <a:spcPts val="2500"/>
              </a:lnSpc>
              <a:defRPr b="1">
                <a:latin typeface="Aptos" panose="020B0004020202020204" pitchFamily="34" charset="0"/>
              </a:defRPr>
            </a:lvl1pPr>
          </a:lstStyle>
          <a:p>
            <a:r>
              <a:rPr lang="en-US" dirty="0"/>
              <a:t>click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50BE41-17FE-9AB7-CA4D-EBDF9DB0EE6E}"/>
              </a:ext>
            </a:extLst>
          </p:cNvPr>
          <p:cNvSpPr txBox="1"/>
          <p:nvPr userDrawn="1"/>
        </p:nvSpPr>
        <p:spPr>
          <a:xfrm>
            <a:off x="8944858" y="6658317"/>
            <a:ext cx="3247142" cy="196977"/>
          </a:xfrm>
          <a:prstGeom prst="rect">
            <a:avLst/>
          </a:prstGeom>
          <a:noFill/>
        </p:spPr>
        <p:txBody>
          <a:bodyPr wrap="square" rIns="64008" bIns="27432" rtlCol="0">
            <a:spAutoFit/>
          </a:bodyPr>
          <a:lstStyle/>
          <a:p>
            <a:pPr algn="r"/>
            <a:r>
              <a:rPr lang="en-US" sz="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</a:rPr>
              <a:t>The Turbine Pilot’s Flight Manual | Gregory N. Brown and Mark J. Holt</a:t>
            </a:r>
          </a:p>
        </p:txBody>
      </p:sp>
    </p:spTree>
    <p:extLst>
      <p:ext uri="{BB962C8B-B14F-4D97-AF65-F5344CB8AC3E}">
        <p14:creationId xmlns:p14="http://schemas.microsoft.com/office/powerpoint/2010/main" val="16736241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342276-B867-0745-DF59-3EEA08D2E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BAB0E-C032-2C4D-BEBB-BE4437E7721B}" type="datetimeFigureOut">
              <a:rPr lang="en-US" smtClean="0"/>
              <a:t>7/12/24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9E4077-3C52-6595-E061-E283EC933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CF494C-2D66-91E9-D0E5-B66CF4580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1ECD9-32BB-F549-BB6B-773CB6B4CE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7545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B1A30-1A78-4D4D-4356-3794CE1B9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B00A7-87E3-DCF2-A772-EE18AA9EF2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>
                <a:latin typeface="Aptos" panose="020B0004020202020204" pitchFamily="34" charset="0"/>
              </a:defRPr>
            </a:lvl1pPr>
            <a:lvl2pPr>
              <a:defRPr b="1">
                <a:latin typeface="Aptos" panose="020B0004020202020204" pitchFamily="34" charset="0"/>
              </a:defRPr>
            </a:lvl2pPr>
            <a:lvl3pPr>
              <a:defRPr b="1">
                <a:latin typeface="Aptos" panose="020B0004020202020204" pitchFamily="34" charset="0"/>
              </a:defRPr>
            </a:lvl3pPr>
            <a:lvl4pPr>
              <a:defRPr b="1">
                <a:latin typeface="Aptos" panose="020B0004020202020204" pitchFamily="34" charset="0"/>
              </a:defRPr>
            </a:lvl4pPr>
            <a:lvl5pPr>
              <a:defRPr b="1">
                <a:latin typeface="Aptos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01CC46-72E3-486D-1CBE-CA270C45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BAB0E-C032-2C4D-BEBB-BE4437E7721B}" type="datetimeFigureOut">
              <a:rPr lang="en-US" smtClean="0"/>
              <a:t>7/12/24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2530CE-45DA-86F1-52E1-2290512A7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D09ADF-C8CE-D8DE-BBCE-0E7F2F619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1ECD9-32BB-F549-BB6B-773CB6B4CE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839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7B192-27D7-82D1-CB70-C3C1B4C15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253D3C-B009-60BE-73EA-7B3CBAF042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9592F7-1A27-62F8-3C91-EDF5A4C90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BAB0E-C032-2C4D-BEBB-BE4437E7721B}" type="datetimeFigureOut">
              <a:rPr lang="en-US" smtClean="0"/>
              <a:t>7/12/24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74893B-9100-492F-8879-89D60F955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2747EE-FCF2-CE03-0ABF-BD018F678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1ECD9-32BB-F549-BB6B-773CB6B4CE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718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CB637-4752-31D1-7550-00DAE12D7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3FEA4A-B4E6-DC76-F3E2-4F6C7BE4D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BAB0E-C032-2C4D-BEBB-BE4437E7721B}" type="datetimeFigureOut">
              <a:rPr lang="en-US" smtClean="0"/>
              <a:t>7/12/24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F26E09-8680-EAF0-8D82-34592B7A0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276F04-69C8-1250-9CB1-42D60B93B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1ECD9-32BB-F549-BB6B-773CB6B4CE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182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C3057-79D4-406E-9538-66832B7EC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FAE8CB-C607-F0DD-1DD6-7D4FE7096A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615462-0A14-C270-CE14-2AD65DBFC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BAB0E-C032-2C4D-BEBB-BE4437E7721B}" type="datetimeFigureOut">
              <a:rPr lang="en-US" smtClean="0"/>
              <a:t>7/12/24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A95B9B-3203-F7B5-AEE2-1C1E863A6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92FD73-4A3F-12DE-1341-B5D67E28E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1ECD9-32BB-F549-BB6B-773CB6B4CE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714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8C2E8D-5884-53FD-1E52-13EBB6E041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F7851B-6375-CD31-E656-0378F4AA72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F26EFF-8D34-4648-96F7-5C21E2D57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BAB0E-C032-2C4D-BEBB-BE4437E7721B}" type="datetimeFigureOut">
              <a:rPr lang="en-US" smtClean="0"/>
              <a:t>7/12/24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7E11C9-59FA-14CA-B207-B18C73F0F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6CDE9B-95C6-CCE8-97DC-A68850A41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1ECD9-32BB-F549-BB6B-773CB6B4CE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657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BEDC5F-C272-3CF1-0098-9ADC57D024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999B72-A7B3-200A-CD96-01F357B113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02BAB0E-C032-2C4D-BEBB-BE4437E7721B}" type="datetimeFigureOut">
              <a:rPr lang="en-US" smtClean="0"/>
              <a:t>7/12/24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7A6B3B-0A19-B73E-BBBD-D7AEFBE2A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4F1ECD9-32BB-F549-BB6B-773CB6B4CE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498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5" r:id="rId2"/>
    <p:sldLayoutId id="2147483650" r:id="rId3"/>
    <p:sldLayoutId id="2147483651" r:id="rId4"/>
    <p:sldLayoutId id="2147483654" r:id="rId5"/>
    <p:sldLayoutId id="2147483658" r:id="rId6"/>
    <p:sldLayoutId id="214748365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938" indent="1651000" algn="l" defTabSz="914400" rtl="0" eaLnBrk="1" latinLnBrk="0" hangingPunct="1">
        <a:lnSpc>
          <a:spcPts val="2700"/>
        </a:lnSpc>
        <a:spcBef>
          <a:spcPts val="1000"/>
        </a:spcBef>
        <a:buFontTx/>
        <a:buNone/>
        <a:tabLst/>
        <a:defRPr sz="2200" b="0" i="0" kern="1200">
          <a:solidFill>
            <a:schemeClr val="tx1"/>
          </a:solidFill>
          <a:latin typeface="Roboto Medium" panose="02000000000000000000" pitchFamily="2" charset="0"/>
          <a:ea typeface="Roboto Medium" panose="02000000000000000000" pitchFamily="2" charset="0"/>
          <a:cs typeface="Roboto Medium" panose="02000000000000000000" pitchFamily="2" charset="0"/>
        </a:defRPr>
      </a:lvl1pPr>
      <a:lvl2pPr marL="7938" indent="1651000" algn="l" defTabSz="914400" rtl="0" eaLnBrk="1" latinLnBrk="0" hangingPunct="1">
        <a:lnSpc>
          <a:spcPts val="2700"/>
        </a:lnSpc>
        <a:spcBef>
          <a:spcPts val="500"/>
        </a:spcBef>
        <a:buFontTx/>
        <a:buNone/>
        <a:tabLst/>
        <a:defRPr sz="2200" b="0" i="0" kern="1200">
          <a:solidFill>
            <a:schemeClr val="tx1"/>
          </a:solidFill>
          <a:latin typeface="Roboto Medium" panose="02000000000000000000" pitchFamily="2" charset="0"/>
          <a:ea typeface="Roboto Medium" panose="02000000000000000000" pitchFamily="2" charset="0"/>
          <a:cs typeface="Roboto Medium" panose="02000000000000000000" pitchFamily="2" charset="0"/>
        </a:defRPr>
      </a:lvl2pPr>
      <a:lvl3pPr marL="7938" indent="1651000" algn="l" defTabSz="914400" rtl="0" eaLnBrk="1" latinLnBrk="0" hangingPunct="1">
        <a:lnSpc>
          <a:spcPts val="2700"/>
        </a:lnSpc>
        <a:spcBef>
          <a:spcPts val="500"/>
        </a:spcBef>
        <a:buFontTx/>
        <a:buNone/>
        <a:tabLst/>
        <a:defRPr sz="2200" b="0" i="0" kern="1200">
          <a:solidFill>
            <a:schemeClr val="tx1"/>
          </a:solidFill>
          <a:latin typeface="Roboto Medium" panose="02000000000000000000" pitchFamily="2" charset="0"/>
          <a:ea typeface="Roboto Medium" panose="02000000000000000000" pitchFamily="2" charset="0"/>
          <a:cs typeface="Roboto Medium" panose="02000000000000000000" pitchFamily="2" charset="0"/>
        </a:defRPr>
      </a:lvl3pPr>
      <a:lvl4pPr marL="7938" indent="1651000" algn="l" defTabSz="914400" rtl="0" eaLnBrk="1" latinLnBrk="0" hangingPunct="1">
        <a:lnSpc>
          <a:spcPts val="2700"/>
        </a:lnSpc>
        <a:spcBef>
          <a:spcPts val="500"/>
        </a:spcBef>
        <a:buFontTx/>
        <a:buNone/>
        <a:tabLst/>
        <a:defRPr sz="2200" b="0" i="0" kern="1200">
          <a:solidFill>
            <a:schemeClr val="tx1"/>
          </a:solidFill>
          <a:latin typeface="Roboto Medium" panose="02000000000000000000" pitchFamily="2" charset="0"/>
          <a:ea typeface="Roboto Medium" panose="02000000000000000000" pitchFamily="2" charset="0"/>
          <a:cs typeface="Roboto Medium" panose="02000000000000000000" pitchFamily="2" charset="0"/>
        </a:defRPr>
      </a:lvl4pPr>
      <a:lvl5pPr marL="7938" indent="1651000" algn="l" defTabSz="914400" rtl="0" eaLnBrk="1" latinLnBrk="0" hangingPunct="1">
        <a:lnSpc>
          <a:spcPts val="2700"/>
        </a:lnSpc>
        <a:spcBef>
          <a:spcPts val="500"/>
        </a:spcBef>
        <a:buFontTx/>
        <a:buNone/>
        <a:tabLst/>
        <a:defRPr sz="2200" b="0" i="0" kern="1200">
          <a:solidFill>
            <a:schemeClr val="tx1"/>
          </a:solidFill>
          <a:latin typeface="Roboto Medium" panose="02000000000000000000" pitchFamily="2" charset="0"/>
          <a:ea typeface="Roboto Medium" panose="02000000000000000000" pitchFamily="2" charset="0"/>
          <a:cs typeface="Roboto Medium" panose="020000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lane on the runway&#10;&#10;Description automatically generated">
            <a:extLst>
              <a:ext uri="{FF2B5EF4-FFF2-40B4-BE49-F238E27FC236}">
                <a16:creationId xmlns:a16="http://schemas.microsoft.com/office/drawing/2014/main" id="{BDFF4CF4-5B75-F8B6-1B32-75185FC8BA3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book cover with text&#10;&#10;Description automatically generated">
            <a:extLst>
              <a:ext uri="{FF2B5EF4-FFF2-40B4-BE49-F238E27FC236}">
                <a16:creationId xmlns:a16="http://schemas.microsoft.com/office/drawing/2014/main" id="{127BA171-CD17-6DE8-F5BC-B3BD9FCEF6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1" y="457200"/>
            <a:ext cx="4846382" cy="34671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0224239-C558-742B-0EBF-8D757E0FD489}"/>
              </a:ext>
            </a:extLst>
          </p:cNvPr>
          <p:cNvSpPr txBox="1"/>
          <p:nvPr/>
        </p:nvSpPr>
        <p:spPr>
          <a:xfrm>
            <a:off x="5829300" y="685800"/>
            <a:ext cx="586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latin typeface="Aptos" panose="020B0004020202020204" pitchFamily="34" charset="0"/>
              </a:rPr>
              <a:t>Instructor Resources</a:t>
            </a:r>
          </a:p>
          <a:p>
            <a:pPr algn="r"/>
            <a:r>
              <a:rPr lang="en-US" sz="2400" b="1" dirty="0">
                <a:latin typeface="Aptos SemiBold" panose="020B0004020202020204" pitchFamily="34" charset="0"/>
              </a:rPr>
              <a:t>Chapter 8 Figures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88BD54-D06A-0749-0627-C7515E6BD9C3}"/>
              </a:ext>
            </a:extLst>
          </p:cNvPr>
          <p:cNvSpPr txBox="1"/>
          <p:nvPr/>
        </p:nvSpPr>
        <p:spPr>
          <a:xfrm>
            <a:off x="9813516" y="6681401"/>
            <a:ext cx="2340384" cy="1384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r>
              <a:rPr lang="en-US" sz="900" i="1" dirty="0">
                <a:solidFill>
                  <a:srgbClr val="F6C48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Cover photo: </a:t>
            </a:r>
            <a:r>
              <a:rPr lang="en-US" sz="900" i="1" dirty="0" err="1">
                <a:solidFill>
                  <a:srgbClr val="F6C48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BeautyStock</a:t>
            </a:r>
            <a:r>
              <a:rPr lang="en-US" sz="900" i="1" dirty="0">
                <a:solidFill>
                  <a:srgbClr val="F6C48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– </a:t>
            </a:r>
            <a:r>
              <a:rPr lang="en-US" sz="900" i="1" dirty="0" err="1">
                <a:solidFill>
                  <a:srgbClr val="F6C48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stock.adobe.com</a:t>
            </a:r>
            <a:r>
              <a:rPr lang="en-US" sz="900" i="1" dirty="0">
                <a:solidFill>
                  <a:srgbClr val="F6C48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r>
              <a:rPr lang="en-US" sz="900" i="1" dirty="0">
                <a:solidFill>
                  <a:srgbClr val="F6C48F"/>
                </a:solidFill>
                <a:effectLst/>
                <a:latin typeface="Aptos" panose="020B0004020202020204" pitchFamily="34" charset="0"/>
              </a:rPr>
              <a:t> </a:t>
            </a:r>
            <a:endParaRPr lang="en-US" sz="900" i="1" dirty="0">
              <a:solidFill>
                <a:srgbClr val="F6C48F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134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E2EF846-F134-BCEF-B6C9-72822D7F61F4}"/>
              </a:ext>
            </a:extLst>
          </p:cNvPr>
          <p:cNvSpPr/>
          <p:nvPr/>
        </p:nvSpPr>
        <p:spPr>
          <a:xfrm>
            <a:off x="0" y="1286634"/>
            <a:ext cx="9948767" cy="431406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CE424AB-0539-9C5F-8A0A-317A986D5CE7}"/>
              </a:ext>
            </a:extLst>
          </p:cNvPr>
          <p:cNvGrpSpPr/>
          <p:nvPr/>
        </p:nvGrpSpPr>
        <p:grpSpPr>
          <a:xfrm>
            <a:off x="457200" y="838200"/>
            <a:ext cx="7965464" cy="4953000"/>
            <a:chOff x="457200" y="838200"/>
            <a:chExt cx="7965464" cy="495300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97181E04-941D-AF60-2E65-CB12949A527F}"/>
                </a:ext>
              </a:extLst>
            </p:cNvPr>
            <p:cNvCxnSpPr>
              <a:cxnSpLocks/>
            </p:cNvCxnSpPr>
            <p:nvPr/>
          </p:nvCxnSpPr>
          <p:spPr>
            <a:xfrm>
              <a:off x="7279664" y="838200"/>
              <a:ext cx="1143000" cy="495300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4D47390E-E7AE-5E17-83E5-633830CF19F9}"/>
                </a:ext>
              </a:extLst>
            </p:cNvPr>
            <p:cNvCxnSpPr>
              <a:cxnSpLocks/>
            </p:cNvCxnSpPr>
            <p:nvPr/>
          </p:nvCxnSpPr>
          <p:spPr>
            <a:xfrm>
              <a:off x="6878336" y="838200"/>
              <a:ext cx="1143000" cy="495300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A4B73FDC-73C3-201B-BB7A-3EFC69E3F3FD}"/>
                </a:ext>
              </a:extLst>
            </p:cNvPr>
            <p:cNvCxnSpPr>
              <a:cxnSpLocks/>
            </p:cNvCxnSpPr>
            <p:nvPr/>
          </p:nvCxnSpPr>
          <p:spPr>
            <a:xfrm>
              <a:off x="5674373" y="838200"/>
              <a:ext cx="1143000" cy="495300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CA987EB2-C790-52DA-F4BD-24643AC44068}"/>
                </a:ext>
              </a:extLst>
            </p:cNvPr>
            <p:cNvCxnSpPr>
              <a:cxnSpLocks/>
            </p:cNvCxnSpPr>
            <p:nvPr/>
          </p:nvCxnSpPr>
          <p:spPr>
            <a:xfrm>
              <a:off x="5273052" y="838200"/>
              <a:ext cx="1143000" cy="495300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63DF76A9-C382-9F48-FDDD-92D3666DE9B9}"/>
                </a:ext>
              </a:extLst>
            </p:cNvPr>
            <p:cNvCxnSpPr>
              <a:cxnSpLocks/>
            </p:cNvCxnSpPr>
            <p:nvPr/>
          </p:nvCxnSpPr>
          <p:spPr>
            <a:xfrm>
              <a:off x="4871731" y="838200"/>
              <a:ext cx="1143000" cy="495300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99F0787-B8E2-AF6E-A758-7C09076CE9DD}"/>
                </a:ext>
              </a:extLst>
            </p:cNvPr>
            <p:cNvCxnSpPr>
              <a:cxnSpLocks/>
            </p:cNvCxnSpPr>
            <p:nvPr/>
          </p:nvCxnSpPr>
          <p:spPr>
            <a:xfrm>
              <a:off x="4470410" y="838200"/>
              <a:ext cx="1143000" cy="495300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3751A71-5DE6-6FC5-FC39-1EAE0C27D647}"/>
                </a:ext>
              </a:extLst>
            </p:cNvPr>
            <p:cNvCxnSpPr>
              <a:cxnSpLocks/>
            </p:cNvCxnSpPr>
            <p:nvPr/>
          </p:nvCxnSpPr>
          <p:spPr>
            <a:xfrm>
              <a:off x="4069089" y="838200"/>
              <a:ext cx="1143000" cy="495300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6EE45F0-5BFB-824E-C23D-BA19489D290D}"/>
                </a:ext>
              </a:extLst>
            </p:cNvPr>
            <p:cNvCxnSpPr>
              <a:cxnSpLocks/>
            </p:cNvCxnSpPr>
            <p:nvPr/>
          </p:nvCxnSpPr>
          <p:spPr>
            <a:xfrm>
              <a:off x="3667768" y="838200"/>
              <a:ext cx="1143000" cy="495300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89A0F39-9F95-3E65-122B-47A0606DAFF6}"/>
                </a:ext>
              </a:extLst>
            </p:cNvPr>
            <p:cNvCxnSpPr>
              <a:cxnSpLocks/>
            </p:cNvCxnSpPr>
            <p:nvPr/>
          </p:nvCxnSpPr>
          <p:spPr>
            <a:xfrm>
              <a:off x="3266447" y="838200"/>
              <a:ext cx="1143000" cy="495300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81DCF51-2944-34D1-FBDD-E12EFA0AEC61}"/>
                </a:ext>
              </a:extLst>
            </p:cNvPr>
            <p:cNvCxnSpPr>
              <a:cxnSpLocks/>
            </p:cNvCxnSpPr>
            <p:nvPr/>
          </p:nvCxnSpPr>
          <p:spPr>
            <a:xfrm>
              <a:off x="2865126" y="838200"/>
              <a:ext cx="1143000" cy="495300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B3C52381-CF6E-BA92-26B7-07CDDFD843A1}"/>
                </a:ext>
              </a:extLst>
            </p:cNvPr>
            <p:cNvCxnSpPr>
              <a:cxnSpLocks/>
            </p:cNvCxnSpPr>
            <p:nvPr/>
          </p:nvCxnSpPr>
          <p:spPr>
            <a:xfrm>
              <a:off x="2463805" y="838200"/>
              <a:ext cx="1143000" cy="495300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7F1D13F-CA9B-097B-5791-A4BCF245057E}"/>
                </a:ext>
              </a:extLst>
            </p:cNvPr>
            <p:cNvCxnSpPr>
              <a:cxnSpLocks/>
            </p:cNvCxnSpPr>
            <p:nvPr/>
          </p:nvCxnSpPr>
          <p:spPr>
            <a:xfrm>
              <a:off x="2062484" y="838200"/>
              <a:ext cx="1143000" cy="495300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5F1CBB2-E70D-9C91-52CC-F0221A10AE84}"/>
                </a:ext>
              </a:extLst>
            </p:cNvPr>
            <p:cNvCxnSpPr>
              <a:cxnSpLocks/>
            </p:cNvCxnSpPr>
            <p:nvPr/>
          </p:nvCxnSpPr>
          <p:spPr>
            <a:xfrm>
              <a:off x="1661163" y="838200"/>
              <a:ext cx="1143000" cy="495300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C73182E-80BB-FDB3-18D6-C29E793395A7}"/>
                </a:ext>
              </a:extLst>
            </p:cNvPr>
            <p:cNvCxnSpPr>
              <a:cxnSpLocks/>
            </p:cNvCxnSpPr>
            <p:nvPr/>
          </p:nvCxnSpPr>
          <p:spPr>
            <a:xfrm>
              <a:off x="1259842" y="838200"/>
              <a:ext cx="1143000" cy="495300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E1FF877-5057-BEE3-E19C-53102FDB9844}"/>
                </a:ext>
              </a:extLst>
            </p:cNvPr>
            <p:cNvCxnSpPr>
              <a:cxnSpLocks/>
            </p:cNvCxnSpPr>
            <p:nvPr/>
          </p:nvCxnSpPr>
          <p:spPr>
            <a:xfrm>
              <a:off x="858521" y="838200"/>
              <a:ext cx="1143000" cy="495300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E6DC7FA-4E10-AD0A-5C77-9BE82458D8F9}"/>
                </a:ext>
              </a:extLst>
            </p:cNvPr>
            <p:cNvCxnSpPr>
              <a:cxnSpLocks/>
            </p:cNvCxnSpPr>
            <p:nvPr/>
          </p:nvCxnSpPr>
          <p:spPr>
            <a:xfrm>
              <a:off x="457200" y="838200"/>
              <a:ext cx="1143000" cy="495300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D33C9F8-E0DA-EEE1-CFEB-8454C341180D}"/>
                </a:ext>
              </a:extLst>
            </p:cNvPr>
            <p:cNvCxnSpPr>
              <a:cxnSpLocks/>
            </p:cNvCxnSpPr>
            <p:nvPr/>
          </p:nvCxnSpPr>
          <p:spPr>
            <a:xfrm>
              <a:off x="6477015" y="838200"/>
              <a:ext cx="1143000" cy="495300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52D9002-B27C-4EC3-1674-8DC62CA24A99}"/>
                </a:ext>
              </a:extLst>
            </p:cNvPr>
            <p:cNvCxnSpPr>
              <a:cxnSpLocks/>
            </p:cNvCxnSpPr>
            <p:nvPr/>
          </p:nvCxnSpPr>
          <p:spPr>
            <a:xfrm>
              <a:off x="6075694" y="838200"/>
              <a:ext cx="1143000" cy="495300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2FE646DB-F047-91E4-275B-3518B1325824}"/>
              </a:ext>
            </a:extLst>
          </p:cNvPr>
          <p:cNvSpPr txBox="1"/>
          <p:nvPr/>
        </p:nvSpPr>
        <p:spPr>
          <a:xfrm>
            <a:off x="1447800" y="3057054"/>
            <a:ext cx="55575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pc="-150" dirty="0"/>
              <a:t>Chapter 8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9DFF193-AF05-537D-0CD3-1A3D7083C96C}"/>
              </a:ext>
            </a:extLst>
          </p:cNvPr>
          <p:cNvSpPr txBox="1"/>
          <p:nvPr/>
        </p:nvSpPr>
        <p:spPr>
          <a:xfrm>
            <a:off x="1455540" y="4084096"/>
            <a:ext cx="7871334" cy="782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5400" spc="-150" dirty="0"/>
              <a:t>Normal Procedures</a:t>
            </a:r>
          </a:p>
        </p:txBody>
      </p:sp>
    </p:spTree>
    <p:extLst>
      <p:ext uri="{BB962C8B-B14F-4D97-AF65-F5344CB8AC3E}">
        <p14:creationId xmlns:p14="http://schemas.microsoft.com/office/powerpoint/2010/main" val="2379740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66B7A9A-71C6-0FB7-E235-8343A37BF45C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723900" y="5981700"/>
            <a:ext cx="1904999" cy="527050"/>
          </a:xfrm>
        </p:spPr>
        <p:txBody>
          <a:bodyPr>
            <a:normAutofit/>
          </a:bodyPr>
          <a:lstStyle/>
          <a:p>
            <a:r>
              <a:rPr lang="en-US" dirty="0"/>
              <a:t>FIGURE 8.1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7E09937-4F61-2FC6-C27B-08031508C9D4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2743200" y="5981700"/>
            <a:ext cx="8609010" cy="876300"/>
          </a:xfrm>
        </p:spPr>
        <p:txBody>
          <a:bodyPr/>
          <a:lstStyle/>
          <a:p>
            <a:r>
              <a:rPr lang="en-US" dirty="0"/>
              <a:t>Crew coordination in a multipilot flight deck.</a:t>
            </a:r>
          </a:p>
        </p:txBody>
      </p:sp>
      <p:pic>
        <p:nvPicPr>
          <p:cNvPr id="3" name="Picture 2" descr="A screenshot of a video game&#10;&#10;Description automatically generated">
            <a:extLst>
              <a:ext uri="{FF2B5EF4-FFF2-40B4-BE49-F238E27FC236}">
                <a16:creationId xmlns:a16="http://schemas.microsoft.com/office/drawing/2014/main" id="{CA0E91F9-1D16-8EA4-AD51-13451F40A44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14800" y="457200"/>
            <a:ext cx="7124701" cy="5022330"/>
          </a:xfrm>
          <a:prstGeom prst="rect">
            <a:avLst/>
          </a:prstGeom>
          <a:ln w="19050">
            <a:solidFill>
              <a:schemeClr val="bg1">
                <a:lumMod val="65000"/>
              </a:schemeClr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3BBE4BC-5A2C-6D5D-B376-886C6EB0C3AF}"/>
              </a:ext>
            </a:extLst>
          </p:cNvPr>
          <p:cNvSpPr txBox="1"/>
          <p:nvPr/>
        </p:nvSpPr>
        <p:spPr>
          <a:xfrm>
            <a:off x="723900" y="381000"/>
            <a:ext cx="32385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effectLst/>
                <a:latin typeface="Helvetica" pitchFamily="2" charset="0"/>
              </a:rPr>
              <a:t>In a three-pilot </a:t>
            </a:r>
            <a:r>
              <a:rPr lang="en-US" sz="2000">
                <a:effectLst/>
                <a:latin typeface="Helvetica" pitchFamily="2" charset="0"/>
              </a:rPr>
              <a:t>flight deck, </a:t>
            </a:r>
            <a:r>
              <a:rPr lang="en-US" sz="2000" dirty="0">
                <a:effectLst/>
                <a:latin typeface="Helvetica" pitchFamily="2" charset="0"/>
              </a:rPr>
              <a:t>the flight engineer reads the checklist, and the pilot flying and pilot monitoring respond accordingly.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12135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66B7A9A-71C6-0FB7-E235-8343A37BF45C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723900" y="5981700"/>
            <a:ext cx="1904999" cy="527050"/>
          </a:xfrm>
        </p:spPr>
        <p:txBody>
          <a:bodyPr>
            <a:normAutofit/>
          </a:bodyPr>
          <a:lstStyle/>
          <a:p>
            <a:r>
              <a:rPr lang="en-US" dirty="0"/>
              <a:t>FIGURE 8.2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7E09937-4F61-2FC6-C27B-08031508C9D4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2743200" y="5981700"/>
            <a:ext cx="8609010" cy="876300"/>
          </a:xfrm>
        </p:spPr>
        <p:txBody>
          <a:bodyPr/>
          <a:lstStyle/>
          <a:p>
            <a:r>
              <a:rPr lang="en-US" dirty="0"/>
              <a:t>Flight deck flow check.</a:t>
            </a:r>
          </a:p>
        </p:txBody>
      </p:sp>
      <p:pic>
        <p:nvPicPr>
          <p:cNvPr id="3" name="Picture 2" descr="A diagram of a control panel&#10;&#10;Description automatically generated">
            <a:extLst>
              <a:ext uri="{FF2B5EF4-FFF2-40B4-BE49-F238E27FC236}">
                <a16:creationId xmlns:a16="http://schemas.microsoft.com/office/drawing/2014/main" id="{91A22FD3-0265-361B-05FF-B89238BD18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5200" y="74869"/>
            <a:ext cx="5181600" cy="5702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948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66B7A9A-71C6-0FB7-E235-8343A37BF45C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723900" y="5981700"/>
            <a:ext cx="1904999" cy="527050"/>
          </a:xfrm>
        </p:spPr>
        <p:txBody>
          <a:bodyPr/>
          <a:lstStyle/>
          <a:p>
            <a:r>
              <a:rPr lang="en-US" dirty="0"/>
              <a:t>FIGURE 8.3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7E09937-4F61-2FC6-C27B-08031508C9D4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2743200" y="5981700"/>
            <a:ext cx="8609010" cy="876300"/>
          </a:xfrm>
        </p:spPr>
        <p:txBody>
          <a:bodyPr>
            <a:normAutofit/>
          </a:bodyPr>
          <a:lstStyle/>
          <a:p>
            <a:r>
              <a:rPr lang="en-US" dirty="0"/>
              <a:t>Challenge-response checklist for a turboprop aircraft.</a:t>
            </a:r>
          </a:p>
        </p:txBody>
      </p:sp>
      <p:pic>
        <p:nvPicPr>
          <p:cNvPr id="3" name="Picture 2" descr="A black screen with white text&#10;&#10;Description automatically generated">
            <a:extLst>
              <a:ext uri="{FF2B5EF4-FFF2-40B4-BE49-F238E27FC236}">
                <a16:creationId xmlns:a16="http://schemas.microsoft.com/office/drawing/2014/main" id="{DDB17303-AD30-47B6-99ED-71A066EEE8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0976" y="228600"/>
            <a:ext cx="7809324" cy="552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520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66B7A9A-71C6-0FB7-E235-8343A37BF45C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723900" y="5981700"/>
            <a:ext cx="1904999" cy="527050"/>
          </a:xfrm>
        </p:spPr>
        <p:txBody>
          <a:bodyPr/>
          <a:lstStyle/>
          <a:p>
            <a:r>
              <a:rPr lang="en-US" dirty="0"/>
              <a:t>FIGURE 8.4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7E09937-4F61-2FC6-C27B-08031508C9D4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2743200" y="5981700"/>
            <a:ext cx="8609010" cy="876300"/>
          </a:xfrm>
        </p:spPr>
        <p:txBody>
          <a:bodyPr/>
          <a:lstStyle/>
          <a:p>
            <a:r>
              <a:rPr lang="en-US" dirty="0"/>
              <a:t>Do-list checklist.</a:t>
            </a:r>
          </a:p>
        </p:txBody>
      </p:sp>
      <p:pic>
        <p:nvPicPr>
          <p:cNvPr id="3" name="Picture 2" descr="A black screen with white text&#10;&#10;Description automatically generated">
            <a:extLst>
              <a:ext uri="{FF2B5EF4-FFF2-40B4-BE49-F238E27FC236}">
                <a16:creationId xmlns:a16="http://schemas.microsoft.com/office/drawing/2014/main" id="{4E2CD2BD-181A-9888-4841-C19A2CAA01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457200"/>
            <a:ext cx="10084800" cy="475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363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66B7A9A-71C6-0FB7-E235-8343A37BF45C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723900" y="5981700"/>
            <a:ext cx="1904999" cy="527050"/>
          </a:xfrm>
        </p:spPr>
        <p:txBody>
          <a:bodyPr/>
          <a:lstStyle/>
          <a:p>
            <a:r>
              <a:rPr lang="en-US" dirty="0"/>
              <a:t>FIGURE 8.5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7E09937-4F61-2FC6-C27B-08031508C9D4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2743200" y="5981700"/>
            <a:ext cx="8609010" cy="876300"/>
          </a:xfrm>
        </p:spPr>
        <p:txBody>
          <a:bodyPr/>
          <a:lstStyle/>
          <a:p>
            <a:r>
              <a:rPr lang="en-US" dirty="0"/>
              <a:t>The four Safety Management System (SMS) components.</a:t>
            </a:r>
          </a:p>
        </p:txBody>
      </p:sp>
      <p:pic>
        <p:nvPicPr>
          <p:cNvPr id="3" name="Picture 2" descr="A diagram of safety management&#10;&#10;Description automatically generated">
            <a:extLst>
              <a:ext uri="{FF2B5EF4-FFF2-40B4-BE49-F238E27FC236}">
                <a16:creationId xmlns:a16="http://schemas.microsoft.com/office/drawing/2014/main" id="{B7B96C45-0DB4-C05A-ED17-FDCCB349B42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2500" y="247706"/>
            <a:ext cx="10287000" cy="563263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4988A81-FB85-C208-C152-A2A6981C9B3B}"/>
              </a:ext>
            </a:extLst>
          </p:cNvPr>
          <p:cNvSpPr txBox="1"/>
          <p:nvPr/>
        </p:nvSpPr>
        <p:spPr>
          <a:xfrm>
            <a:off x="381000" y="377497"/>
            <a:ext cx="297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231F20"/>
                </a:solidFill>
                <a:effectLst/>
                <a:latin typeface="Helvetica" pitchFamily="2" charset="0"/>
              </a:rPr>
              <a:t>The Four Safety Management System (SMS) Components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341989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13010</TotalTime>
  <Words>95</Words>
  <Application>Microsoft Macintosh PowerPoint</Application>
  <PresentationFormat>Widescreen</PresentationFormat>
  <Paragraphs>17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Aptos</vt:lpstr>
      <vt:lpstr>Aptos SemiBold</vt:lpstr>
      <vt:lpstr>Arial</vt:lpstr>
      <vt:lpstr>Helvetica</vt:lpstr>
      <vt:lpstr>Roboto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Kathy Kotomaimoce</dc:creator>
  <cp:lastModifiedBy>Sarah Hager</cp:lastModifiedBy>
  <cp:revision>38</cp:revision>
  <dcterms:created xsi:type="dcterms:W3CDTF">2024-02-28T00:44:40Z</dcterms:created>
  <dcterms:modified xsi:type="dcterms:W3CDTF">2024-07-12T20:59:59Z</dcterms:modified>
</cp:coreProperties>
</file>